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8"/>
  </p:notesMasterIdLst>
  <p:sldIdLst>
    <p:sldId id="5068" r:id="rId5"/>
    <p:sldId id="5086" r:id="rId6"/>
    <p:sldId id="5087" r:id="rId7"/>
    <p:sldId id="5076" r:id="rId8"/>
    <p:sldId id="5077" r:id="rId9"/>
    <p:sldId id="5078" r:id="rId10"/>
    <p:sldId id="5088" r:id="rId11"/>
    <p:sldId id="5079" r:id="rId12"/>
    <p:sldId id="5080" r:id="rId13"/>
    <p:sldId id="5081" r:id="rId14"/>
    <p:sldId id="5082" r:id="rId15"/>
    <p:sldId id="5089" r:id="rId16"/>
    <p:sldId id="5090" r:id="rId17"/>
    <p:sldId id="5091" r:id="rId18"/>
    <p:sldId id="5092" r:id="rId19"/>
    <p:sldId id="5083" r:id="rId20"/>
    <p:sldId id="5084" r:id="rId21"/>
    <p:sldId id="5085" r:id="rId22"/>
    <p:sldId id="5069" r:id="rId23"/>
    <p:sldId id="5070" r:id="rId24"/>
    <p:sldId id="5071" r:id="rId25"/>
    <p:sldId id="5073" r:id="rId26"/>
    <p:sldId id="5074" r:id="rId27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1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89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6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7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35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3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9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8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6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89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5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30.tiff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eg"/><Relationship Id="rId7" Type="http://schemas.openxmlformats.org/officeDocument/2006/relationships/image" Target="../media/image37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28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Consolidation &amp; Mass Processing</a:t>
            </a:r>
            <a:endParaRPr lang="id-ID" sz="32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URL </a:t>
            </a:r>
            <a:r>
              <a:rPr lang="fr-FR" sz="1950" dirty="0" err="1">
                <a:latin typeface="Arial"/>
                <a:cs typeface="Arial"/>
              </a:rPr>
              <a:t>Parameters</a:t>
            </a:r>
            <a:r>
              <a:rPr lang="fr-FR" sz="1950" dirty="0">
                <a:latin typeface="Arial"/>
                <a:cs typeface="Arial"/>
              </a:rPr>
              <a:t> for Process </a:t>
            </a:r>
            <a:r>
              <a:rPr lang="fr-FR" sz="1950" dirty="0" err="1">
                <a:latin typeface="Arial"/>
                <a:cs typeface="Arial"/>
              </a:rPr>
              <a:t>Overview</a:t>
            </a:r>
            <a:r>
              <a:rPr lang="fr-FR" sz="1950" dirty="0">
                <a:latin typeface="Arial"/>
                <a:cs typeface="Arial"/>
              </a:rPr>
              <a:t> </a:t>
            </a:r>
            <a:r>
              <a:rPr lang="fr-FR" sz="1950" dirty="0" err="1">
                <a:latin typeface="Arial"/>
                <a:cs typeface="Arial"/>
              </a:rPr>
              <a:t>UIs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F982-23A2-5DDC-A8C8-7B9237CB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7741"/>
            <a:ext cx="7779457" cy="2901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70903-C75E-C4E9-32EC-3AC93774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2" y="4325817"/>
            <a:ext cx="7749556" cy="22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 err="1">
                <a:latin typeface="Arial"/>
                <a:cs typeface="Arial"/>
              </a:rPr>
              <a:t>Odata</a:t>
            </a:r>
            <a:r>
              <a:rPr lang="fr-FR" sz="1950" dirty="0">
                <a:latin typeface="Arial"/>
                <a:cs typeface="Arial"/>
              </a:rPr>
              <a:t> Services for Business </a:t>
            </a:r>
            <a:r>
              <a:rPr lang="fr-FR" sz="1950" dirty="0" err="1">
                <a:latin typeface="Arial"/>
                <a:cs typeface="Arial"/>
              </a:rPr>
              <a:t>Objects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02666-F7B4-EE3D-7B57-118BD7FCE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56838" r="26154" b="25384"/>
          <a:stretch/>
        </p:blipFill>
        <p:spPr>
          <a:xfrm>
            <a:off x="685468" y="1631770"/>
            <a:ext cx="8535063" cy="23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Process Setup User Interface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9F452-2C34-D5AC-8288-77E1CC47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9" y="1524000"/>
            <a:ext cx="8645121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A7A37-034B-096A-618E-0501FFF0B8B3}"/>
              </a:ext>
            </a:extLst>
          </p:cNvPr>
          <p:cNvSpPr txBox="1"/>
          <p:nvPr/>
        </p:nvSpPr>
        <p:spPr>
          <a:xfrm>
            <a:off x="609600" y="5010834"/>
            <a:ext cx="860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JGBI K+ The Antiqua BW Prop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 process will be created by creating an OData entity of type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MJGFC H+ The Sans Mono Cd W Prop"/>
              </a:rPr>
              <a:t>ROOTSet</a:t>
            </a:r>
            <a:endParaRPr lang="en-US" sz="1800" b="0" i="0" u="none" strike="noStrike" baseline="0" dirty="0">
              <a:solidFill>
                <a:srgbClr val="000000"/>
              </a:solidFill>
              <a:latin typeface="MJGFC H+ The Sans Mono Cd W Prop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SAPUI5 view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MJGFC H+ The Sans Mono Cd W Prop"/>
              </a:rPr>
              <a:t>MDCProcDisplay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824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Process Display User Interface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7A37-034B-096A-618E-0501FFF0B8B3}"/>
              </a:ext>
            </a:extLst>
          </p:cNvPr>
          <p:cNvSpPr txBox="1"/>
          <p:nvPr/>
        </p:nvSpPr>
        <p:spPr>
          <a:xfrm>
            <a:off x="609600" y="5446944"/>
            <a:ext cx="860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SAPUI5 XML view -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MJGFC H+ The Sans Mono Cd W Prop"/>
              </a:rPr>
              <a:t>MDCProcDisplay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ACD5-F214-1F1F-3629-2E194322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70" y="1209099"/>
            <a:ext cx="7848600" cy="40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Match Review &amp; Best record Calculation User Interface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D133A-E165-8A9C-4CBC-6AD1C067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1" y="1209099"/>
            <a:ext cx="8340719" cy="2290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714CD-4DB9-218B-AF05-AC5BA2D5C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1" y="3794011"/>
            <a:ext cx="8368979" cy="21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Elements of Backend Architecture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B8985-293F-D25E-4111-5D9FC9E2E06C}"/>
              </a:ext>
            </a:extLst>
          </p:cNvPr>
          <p:cNvSpPr txBox="1"/>
          <p:nvPr/>
        </p:nvSpPr>
        <p:spPr>
          <a:xfrm>
            <a:off x="700709" y="1219200"/>
            <a:ext cx="8991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0" u="none" strike="noStrike" baseline="0" dirty="0">
                <a:latin typeface="MJGBM M+ The Sans Os F Semi Bold Alter"/>
              </a:rPr>
              <a:t>OData Services 2.0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 Gateway </a:t>
            </a:r>
            <a:endParaRPr lang="en-IN" sz="1800" b="0" i="0" u="none" strike="noStrike" baseline="0" dirty="0">
              <a:solidFill>
                <a:srgbClr val="000000"/>
              </a:solidFill>
              <a:latin typeface="MJGBM M+ The Sans Os F Semi Bold Al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 Gateway projects </a:t>
            </a:r>
            <a:endParaRPr lang="en-IN" dirty="0">
              <a:solidFill>
                <a:srgbClr val="000000"/>
              </a:solidFill>
              <a:latin typeface="MJGBM M+ The Sans Os F Semi Bold Alter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MDC_PROCESS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MDC_IMPORT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MDC_EXPORT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Business Object Processing Framework (BOPF)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JGBI K+ The Antiqua BW Prop"/>
              </a:rPr>
              <a:t>BOPF Business Object: MDC_PROCESS </a:t>
            </a: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ROOT -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MDC_S_PROCESS </a:t>
            </a:r>
            <a:endParaRPr lang="en-IN" dirty="0">
              <a:solidFill>
                <a:srgbClr val="000000"/>
              </a:solidFill>
              <a:latin typeface="MJGBI K+ The Antiqua BW Prop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SOURCE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MJLNK N+ The Sans Mono Cd W 6 Semi Bold Alter"/>
              </a:rPr>
              <a:t>  -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MDC_S_PROCESS_SOURCE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STEP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MJLNK N+ The Sans Mono Cd W 6 Semi Bold Alter"/>
              </a:rPr>
              <a:t> </a:t>
            </a:r>
            <a:r>
              <a:rPr lang="en-IN" dirty="0">
                <a:solidFill>
                  <a:srgbClr val="000000"/>
                </a:solidFill>
                <a:latin typeface="MJGFC H+ The Sans Mono Cd W Prop"/>
              </a:rPr>
              <a:t> -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MDC_S_PROCESS_STEP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JGBI K+ The Antiqua BW Prop"/>
              </a:rPr>
              <a:t>BOPF Business Object: I_MASTERDATAIMPORTTP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JGBI K+ The Antiqua BW Prop"/>
              </a:rPr>
              <a:t> </a:t>
            </a: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Workflows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workflow template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WS54500001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and BOR object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BUS2240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MJGBI K+ The Antiqua BW Prop"/>
              </a:rPr>
              <a:t>Adapter Classes </a:t>
            </a:r>
            <a:r>
              <a:rPr lang="en-US" dirty="0">
                <a:solidFill>
                  <a:srgbClr val="000000"/>
                </a:solidFill>
                <a:latin typeface="MJGBI K+ The Antiqua BW Prop"/>
              </a:rPr>
              <a:t> </a:t>
            </a:r>
            <a:endParaRPr lang="en-IN" dirty="0">
              <a:solidFill>
                <a:srgbClr val="000000"/>
              </a:solidFill>
              <a:latin typeface="MJGBI K+ The Antiqua BW Prop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Adapter classes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CE O+ Bullet 4"/>
              </a:rPr>
              <a:t>   -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implements interface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IF_MDC_ADAPTER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first register the class and assign it to a business object type)</a:t>
            </a:r>
            <a:endParaRPr lang="en-IN" sz="1800" b="0" i="0" u="none" strike="noStrike" baseline="0" dirty="0">
              <a:solidFill>
                <a:srgbClr val="000000"/>
              </a:solidFill>
              <a:latin typeface="MJGCE O+ Bullet 4"/>
            </a:endParaRP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Data model classes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transaction handling for business object data)</a:t>
            </a:r>
            <a:endParaRPr lang="en-IN" dirty="0">
              <a:solidFill>
                <a:srgbClr val="000000"/>
              </a:solidFill>
              <a:latin typeface="MJGBI K+ The Antiqua BW Prop"/>
            </a:endParaRPr>
          </a:p>
        </p:txBody>
      </p:sp>
    </p:spTree>
    <p:extLst>
      <p:ext uri="{BB962C8B-B14F-4D97-AF65-F5344CB8AC3E}">
        <p14:creationId xmlns:p14="http://schemas.microsoft.com/office/powerpoint/2010/main" val="425124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Business Object Model for MDC_PROCESS Object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E8ED0-7FD1-A6AC-6CDE-94989F5BE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51368" r="28462" b="19914"/>
          <a:stretch/>
        </p:blipFill>
        <p:spPr>
          <a:xfrm>
            <a:off x="304800" y="1447800"/>
            <a:ext cx="4790100" cy="223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93137-6DB2-3981-FA1D-55CB2881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111248"/>
            <a:ext cx="3893257" cy="56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Workflow Object </a:t>
            </a:r>
            <a:r>
              <a:rPr lang="en-IN" sz="1800" b="0" dirty="0">
                <a:solidFill>
                  <a:srgbClr val="000000"/>
                </a:solidFill>
                <a:latin typeface="MJGBK M+ The Sans Os F Semi Light Alter"/>
                <a:cs typeface="Arial"/>
              </a:rPr>
              <a:t>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BK M+ The Sans Os F Semi Light Alter"/>
              </a:rPr>
              <a:t>tandard workflow template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WS54500001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025B5-15D7-9110-C6ED-6A404E0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150843"/>
            <a:ext cx="4114800" cy="54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Adapter Classes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4E375-A8C0-4917-D91C-E5A84EA3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269521"/>
            <a:ext cx="4037153" cy="369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EF670-0283-A3EC-CD96-B4BE9566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47" y="1279046"/>
            <a:ext cx="5254906" cy="43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4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Import Data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46FAF-C989-1DA4-94B5-BEA6786EB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8" t="19574" r="8462" b="47659"/>
          <a:stretch/>
        </p:blipFill>
        <p:spPr>
          <a:xfrm>
            <a:off x="447674" y="1804203"/>
            <a:ext cx="9197009" cy="3218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46A62-78EC-E001-281D-DD6A22595F4C}"/>
              </a:ext>
            </a:extLst>
          </p:cNvPr>
          <p:cNvSpPr txBox="1"/>
          <p:nvPr/>
        </p:nvSpPr>
        <p:spPr>
          <a:xfrm>
            <a:off x="419099" y="1415821"/>
            <a:ext cx="8696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SAP Fiori Apps to Perform and Manage Data Imports in Consolidation</a:t>
            </a:r>
          </a:p>
        </p:txBody>
      </p:sp>
    </p:spTree>
    <p:extLst>
      <p:ext uri="{BB962C8B-B14F-4D97-AF65-F5344CB8AC3E}">
        <p14:creationId xmlns:p14="http://schemas.microsoft.com/office/powerpoint/2010/main" val="1349557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Import Data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6A62-78EC-E001-281D-DD6A22595F4C}"/>
              </a:ext>
            </a:extLst>
          </p:cNvPr>
          <p:cNvSpPr txBox="1"/>
          <p:nvPr/>
        </p:nvSpPr>
        <p:spPr>
          <a:xfrm>
            <a:off x="419099" y="1415821"/>
            <a:ext cx="8696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MJGBK M+ The Sans Os F Semi Light Alter"/>
              </a:rPr>
              <a:t>Consolidation Import Templates Delivered for Material and Business Partner Object Types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1B9E-4B8D-DB00-5E0C-FA0EAE97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5" y="2062734"/>
            <a:ext cx="5097839" cy="1899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62BC6-1D88-090F-9171-391A2A03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5" y="2072259"/>
            <a:ext cx="4015409" cy="36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1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Architecture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0DCB9-855D-B679-46D3-DAB9D308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16721" r="20000" b="30855"/>
          <a:stretch/>
        </p:blipFill>
        <p:spPr>
          <a:xfrm>
            <a:off x="838200" y="1066386"/>
            <a:ext cx="8305800" cy="52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0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FIORI </a:t>
            </a:r>
            <a:r>
              <a:rPr lang="fr-FR" sz="1950" dirty="0" err="1">
                <a:latin typeface="Arial"/>
                <a:cs typeface="Arial"/>
              </a:rPr>
              <a:t>APPs</a:t>
            </a:r>
            <a:r>
              <a:rPr lang="fr-FR" sz="1950" dirty="0">
                <a:latin typeface="Arial"/>
                <a:cs typeface="Arial"/>
              </a:rPr>
              <a:t> for Consolidation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2B281-38B6-C05B-9CE0-E2677BA6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3" y="1447800"/>
            <a:ext cx="9215771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3F480-5DF2-E548-16BE-E5B997B9A318}"/>
              </a:ext>
            </a:extLst>
          </p:cNvPr>
          <p:cNvSpPr txBox="1"/>
          <p:nvPr/>
        </p:nvSpPr>
        <p:spPr>
          <a:xfrm>
            <a:off x="186971" y="5191539"/>
            <a:ext cx="9532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JGBI K+ The Antiqua BW Prop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rocess is linked to business objects through the process template and URL parameters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MJGFC H+ The Sans Mono Cd W Prop"/>
              </a:rPr>
              <a:t>otc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) during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979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MJGIJ D+ The Sans Os F Semi Light Tab 2"/>
              </a:rPr>
              <a:t>UIs Delivered by SAP for Consolidation and Mass Processing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25E3E-AC63-07BE-CDB9-F0366CCA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4" t="19914" r="20000" b="30855"/>
          <a:stretch/>
        </p:blipFill>
        <p:spPr>
          <a:xfrm>
            <a:off x="684035" y="1138216"/>
            <a:ext cx="8537929" cy="53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Frontend architecture principle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4AD69-E615-CB50-A9B7-DE77AA544ADD}"/>
              </a:ext>
            </a:extLst>
          </p:cNvPr>
          <p:cNvSpPr txBox="1"/>
          <p:nvPr/>
        </p:nvSpPr>
        <p:spPr>
          <a:xfrm>
            <a:off x="457200" y="1290935"/>
            <a:ext cx="49577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none" strike="noStrike" baseline="0" dirty="0">
                <a:solidFill>
                  <a:srgbClr val="000000"/>
                </a:solidFill>
                <a:latin typeface="MJGBI L+ The Antiqua BW Prop"/>
              </a:rPr>
              <a:t>Terms: </a:t>
            </a:r>
          </a:p>
          <a:p>
            <a:endParaRPr lang="en-IN" dirty="0">
              <a:solidFill>
                <a:srgbClr val="000000"/>
              </a:solidFill>
              <a:latin typeface="MJGBI L+ The Antiqua BW Pro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u="none" strike="noStrike" baseline="0" dirty="0">
                <a:solidFill>
                  <a:srgbClr val="000000"/>
                </a:solidFill>
                <a:latin typeface="MJGBI L+ The Antiqua BW Prop"/>
              </a:rPr>
              <a:t>hash-based navigation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SAPUI5 navigation services </a:t>
            </a:r>
            <a:endParaRPr lang="en-IN" i="0" dirty="0">
              <a:solidFill>
                <a:srgbClr val="000000"/>
              </a:solidFill>
              <a:latin typeface="MJGBI L+ The Antiqua BW Pro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u="none" strike="noStrike" baseline="0" dirty="0">
                <a:solidFill>
                  <a:srgbClr val="000000"/>
                </a:solidFill>
                <a:latin typeface="MJGBI L+ The Antiqua BW Prop"/>
              </a:rPr>
              <a:t>pattern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MJGBI L+ The Antiqua BW Prop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u="none" strike="noStrike" baseline="0" dirty="0">
                <a:solidFill>
                  <a:srgbClr val="000000"/>
                </a:solidFill>
                <a:latin typeface="MJGBI L+ The Antiqua BW Prop"/>
              </a:rPr>
              <a:t>Route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intent-based navigation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semantic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MJGCE P+ The Antiqua BW Prop"/>
              </a:rPr>
              <a:t>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MJGCE P+ The Antiqua BW Prop"/>
              </a:rPr>
              <a:t>Semantic object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Internationalization 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MJGCE P+ The Antiqua BW Prop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resource bundle files </a:t>
            </a:r>
            <a:endParaRPr lang="en-IN" dirty="0">
              <a:solidFill>
                <a:srgbClr val="000000"/>
              </a:solidFill>
              <a:latin typeface="MJGBI L+ The Antiqua BW Prop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24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Master Data Semantic Object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99AF-2E00-FA4F-CA37-D7CE4A10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90049"/>
            <a:ext cx="8534400" cy="171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5771C-FD4C-9796-F3FD-C2B89736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3276600"/>
            <a:ext cx="8534400" cy="28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1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fr-FR" sz="1950" dirty="0">
                <a:latin typeface="Arial"/>
                <a:cs typeface="Arial"/>
              </a:rPr>
              <a:t>URL </a:t>
            </a:r>
            <a:r>
              <a:rPr lang="fr-FR" sz="1950" dirty="0" err="1">
                <a:latin typeface="Arial"/>
                <a:cs typeface="Arial"/>
              </a:rPr>
              <a:t>Parameters</a:t>
            </a:r>
            <a:r>
              <a:rPr lang="fr-FR" sz="1950" dirty="0">
                <a:latin typeface="Arial"/>
                <a:cs typeface="Arial"/>
              </a:rPr>
              <a:t> for Process </a:t>
            </a:r>
            <a:r>
              <a:rPr lang="fr-FR" sz="1950" dirty="0" err="1">
                <a:latin typeface="Arial"/>
                <a:cs typeface="Arial"/>
              </a:rPr>
              <a:t>Overview</a:t>
            </a:r>
            <a:r>
              <a:rPr lang="fr-FR" sz="1950" dirty="0">
                <a:latin typeface="Arial"/>
                <a:cs typeface="Arial"/>
              </a:rPr>
              <a:t> </a:t>
            </a:r>
            <a:r>
              <a:rPr lang="fr-FR" sz="1950" dirty="0" err="1">
                <a:latin typeface="Arial"/>
                <a:cs typeface="Arial"/>
              </a:rPr>
              <a:t>UIs</a:t>
            </a:r>
            <a:r>
              <a:rPr lang="fr-FR" sz="1950" dirty="0">
                <a:latin typeface="Arial"/>
                <a:cs typeface="Arial"/>
              </a:rPr>
              <a:t> 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F9839-421E-C5FE-1660-0C45D7539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3" t="51368" r="19232" b="13077"/>
          <a:stretch/>
        </p:blipFill>
        <p:spPr>
          <a:xfrm>
            <a:off x="285750" y="1828800"/>
            <a:ext cx="9315450" cy="4175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6948C-D0E6-0913-875B-EDA2C231276C}"/>
              </a:ext>
            </a:extLst>
          </p:cNvPr>
          <p:cNvSpPr txBox="1"/>
          <p:nvPr/>
        </p:nvSpPr>
        <p:spPr>
          <a:xfrm>
            <a:off x="609600" y="1170999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JGBI K+ The Antiqua BW Prop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rocess-related UIs are delivered as SAPUI5 XML views under the application with namespace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mdm.cmd.cmpmonprocs1.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SAPUI5 view is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MJGFC H+ The Sans Mono Cd W Prop"/>
              </a:rPr>
              <a:t>MDCOverview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FC H+ The Sans Mono Cd W Prop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JGBI K+ The Antiqua BW Prop"/>
              </a:rPr>
              <a:t>for the process overview UI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9296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</Words>
  <Application>Microsoft Office PowerPoint</Application>
  <PresentationFormat>A4 Paper (210x297 mm)</PresentationFormat>
  <Paragraphs>128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Arial</vt:lpstr>
      <vt:lpstr>Calibri</vt:lpstr>
      <vt:lpstr>Calibri Light</vt:lpstr>
      <vt:lpstr>Cooper Black</vt:lpstr>
      <vt:lpstr>Georgia</vt:lpstr>
      <vt:lpstr>MJGBI K+ The Antiqua BW Prop</vt:lpstr>
      <vt:lpstr>MJGBI L+ The Antiqua BW Prop</vt:lpstr>
      <vt:lpstr>MJGBK M+ The Sans Os F Semi Light Alter</vt:lpstr>
      <vt:lpstr>MJGBM M+ The Sans Os F Semi Bold Alter</vt:lpstr>
      <vt:lpstr>MJGCE O+ Bullet 4</vt:lpstr>
      <vt:lpstr>MJGCE P+ The Antiqua BW Prop</vt:lpstr>
      <vt:lpstr>MJGFC H+ The Sans Mono Cd W Prop</vt:lpstr>
      <vt:lpstr>MJGIJ D+ The Sans Os F Semi Light Tab 2</vt:lpstr>
      <vt:lpstr>MJLNK N+ The Sans Mono Cd W 6 Semi Bold Alter</vt:lpstr>
      <vt:lpstr>1_Office Theme</vt:lpstr>
      <vt:lpstr>2_Office Theme</vt:lpstr>
      <vt:lpstr>1_Custom Design</vt:lpstr>
      <vt:lpstr>Custom Design</vt:lpstr>
      <vt:lpstr>PowerPoint Presentation</vt:lpstr>
      <vt:lpstr>Import Data for Consolidation</vt:lpstr>
      <vt:lpstr>Import Data for Consolidation</vt:lpstr>
      <vt:lpstr>Architecture for Consolidation</vt:lpstr>
      <vt:lpstr>FIORI APPs for Consolidation</vt:lpstr>
      <vt:lpstr>UIs Delivered by SAP for Consolidation and Mass Processing </vt:lpstr>
      <vt:lpstr>Frontend architecture principle </vt:lpstr>
      <vt:lpstr>Master Data Semantic Object</vt:lpstr>
      <vt:lpstr>URL Parameters for Process Overview UIs </vt:lpstr>
      <vt:lpstr>URL Parameters for Process Overview UIs </vt:lpstr>
      <vt:lpstr>Odata Services for Business Objects </vt:lpstr>
      <vt:lpstr>Process Setup User Interface</vt:lpstr>
      <vt:lpstr>Process Display User Interface</vt:lpstr>
      <vt:lpstr>Match Review &amp; Best record Calculation User Interface</vt:lpstr>
      <vt:lpstr>Elements of Backend Architecture </vt:lpstr>
      <vt:lpstr>Business Object Model for MDC_PROCESS Object</vt:lpstr>
      <vt:lpstr>Workflow Object Standard workflow template WS54500001 </vt:lpstr>
      <vt:lpstr>Adapter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2023-06-14T13:49:02Z</dcterms:modified>
  <cp:category>Training</cp:category>
</cp:coreProperties>
</file>